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66" r:id="rId6"/>
    <p:sldId id="265" r:id="rId7"/>
    <p:sldId id="267" r:id="rId8"/>
    <p:sldId id="276" r:id="rId9"/>
    <p:sldId id="270" r:id="rId10"/>
    <p:sldId id="268" r:id="rId11"/>
    <p:sldId id="269" r:id="rId12"/>
    <p:sldId id="271" r:id="rId13"/>
    <p:sldId id="272" r:id="rId14"/>
    <p:sldId id="281" r:id="rId15"/>
    <p:sldId id="277" r:id="rId16"/>
    <p:sldId id="273" r:id="rId17"/>
    <p:sldId id="274" r:id="rId18"/>
    <p:sldId id="278" r:id="rId19"/>
    <p:sldId id="280" r:id="rId20"/>
    <p:sldId id="275" r:id="rId21"/>
    <p:sldId id="259" r:id="rId22"/>
    <p:sldId id="257" r:id="rId23"/>
    <p:sldId id="263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C44A34-3CB0-E744-9F33-78C5E2BDE244}" v="59" dt="2020-09-01T01:03:09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6"/>
    <p:restoredTop sz="96327"/>
  </p:normalViewPr>
  <p:slideViewPr>
    <p:cSldViewPr snapToGrid="0" snapToObjects="1">
      <p:cViewPr varScale="1">
        <p:scale>
          <a:sx n="168" d="100"/>
          <a:sy n="168" d="100"/>
        </p:scale>
        <p:origin x="1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Prada" userId="a64a3a2f-893e-4952-a47e-641056e62e66" providerId="ADAL" clId="{C8C44A34-3CB0-E744-9F33-78C5E2BDE244}"/>
    <pc:docChg chg="undo custSel addSld delSld modSld sldOrd">
      <pc:chgData name="Monica Prada" userId="a64a3a2f-893e-4952-a47e-641056e62e66" providerId="ADAL" clId="{C8C44A34-3CB0-E744-9F33-78C5E2BDE244}" dt="2020-09-01T01:03:09.113" v="146"/>
      <pc:docMkLst>
        <pc:docMk/>
      </pc:docMkLst>
      <pc:sldChg chg="setBg">
        <pc:chgData name="Monica Prada" userId="a64a3a2f-893e-4952-a47e-641056e62e66" providerId="ADAL" clId="{C8C44A34-3CB0-E744-9F33-78C5E2BDE244}" dt="2020-08-31T22:15:15.710" v="24"/>
        <pc:sldMkLst>
          <pc:docMk/>
          <pc:sldMk cId="4091476660" sldId="256"/>
        </pc:sldMkLst>
      </pc:sldChg>
      <pc:sldChg chg="addSp modSp mod ord setBg">
        <pc:chgData name="Monica Prada" userId="a64a3a2f-893e-4952-a47e-641056e62e66" providerId="ADAL" clId="{C8C44A34-3CB0-E744-9F33-78C5E2BDE244}" dt="2020-09-01T01:03:09.113" v="146"/>
        <pc:sldMkLst>
          <pc:docMk/>
          <pc:sldMk cId="2229218609" sldId="257"/>
        </pc:sldMkLst>
        <pc:spChg chg="add mod">
          <ac:chgData name="Monica Prada" userId="a64a3a2f-893e-4952-a47e-641056e62e66" providerId="ADAL" clId="{C8C44A34-3CB0-E744-9F33-78C5E2BDE244}" dt="2020-09-01T01:02:07.161" v="142" actId="1076"/>
          <ac:spMkLst>
            <pc:docMk/>
            <pc:sldMk cId="2229218609" sldId="257"/>
            <ac:spMk id="2" creationId="{7C58AE74-F41C-7A4D-A1BD-9F625B820898}"/>
          </ac:spMkLst>
        </pc:spChg>
        <pc:spChg chg="add mod">
          <ac:chgData name="Monica Prada" userId="a64a3a2f-893e-4952-a47e-641056e62e66" providerId="ADAL" clId="{C8C44A34-3CB0-E744-9F33-78C5E2BDE244}" dt="2020-09-01T01:02:07.161" v="142" actId="1076"/>
          <ac:spMkLst>
            <pc:docMk/>
            <pc:sldMk cId="2229218609" sldId="257"/>
            <ac:spMk id="3" creationId="{BBBB7B99-64F6-B743-835D-7723B79E5D35}"/>
          </ac:spMkLst>
        </pc:spChg>
        <pc:spChg chg="add mod">
          <ac:chgData name="Monica Prada" userId="a64a3a2f-893e-4952-a47e-641056e62e66" providerId="ADAL" clId="{C8C44A34-3CB0-E744-9F33-78C5E2BDE244}" dt="2020-09-01T01:02:09.469" v="143" actId="571"/>
          <ac:spMkLst>
            <pc:docMk/>
            <pc:sldMk cId="2229218609" sldId="257"/>
            <ac:spMk id="4" creationId="{23AFDC0B-6CB8-9C43-B186-AE4AB1CD103F}"/>
          </ac:spMkLst>
        </pc:spChg>
        <pc:spChg chg="add mod">
          <ac:chgData name="Monica Prada" userId="a64a3a2f-893e-4952-a47e-641056e62e66" providerId="ADAL" clId="{C8C44A34-3CB0-E744-9F33-78C5E2BDE244}" dt="2020-09-01T01:02:09.469" v="143" actId="571"/>
          <ac:spMkLst>
            <pc:docMk/>
            <pc:sldMk cId="2229218609" sldId="257"/>
            <ac:spMk id="5" creationId="{2AEBC08C-9EC4-2143-A9FC-3095A7A6C912}"/>
          </ac:spMkLst>
        </pc:spChg>
        <pc:spChg chg="add mod">
          <ac:chgData name="Monica Prada" userId="a64a3a2f-893e-4952-a47e-641056e62e66" providerId="ADAL" clId="{C8C44A34-3CB0-E744-9F33-78C5E2BDE244}" dt="2020-09-01T01:02:12.597" v="144" actId="571"/>
          <ac:spMkLst>
            <pc:docMk/>
            <pc:sldMk cId="2229218609" sldId="257"/>
            <ac:spMk id="6" creationId="{6821E467-D8B7-BC42-9E3C-2A50CD6F6F9C}"/>
          </ac:spMkLst>
        </pc:spChg>
        <pc:spChg chg="add mod">
          <ac:chgData name="Monica Prada" userId="a64a3a2f-893e-4952-a47e-641056e62e66" providerId="ADAL" clId="{C8C44A34-3CB0-E744-9F33-78C5E2BDE244}" dt="2020-09-01T01:02:12.597" v="144" actId="571"/>
          <ac:spMkLst>
            <pc:docMk/>
            <pc:sldMk cId="2229218609" sldId="257"/>
            <ac:spMk id="7" creationId="{8BAF8CBA-CA65-8846-870C-F70C79D80005}"/>
          </ac:spMkLst>
        </pc:spChg>
      </pc:sldChg>
      <pc:sldChg chg="addSp modSp mod setBg">
        <pc:chgData name="Monica Prada" userId="a64a3a2f-893e-4952-a47e-641056e62e66" providerId="ADAL" clId="{C8C44A34-3CB0-E744-9F33-78C5E2BDE244}" dt="2020-08-31T22:20:55.544" v="55" actId="207"/>
        <pc:sldMkLst>
          <pc:docMk/>
          <pc:sldMk cId="3459480264" sldId="258"/>
        </pc:sldMkLst>
        <pc:spChg chg="add mod">
          <ac:chgData name="Monica Prada" userId="a64a3a2f-893e-4952-a47e-641056e62e66" providerId="ADAL" clId="{C8C44A34-3CB0-E744-9F33-78C5E2BDE244}" dt="2020-08-31T22:20:34.049" v="50" actId="404"/>
          <ac:spMkLst>
            <pc:docMk/>
            <pc:sldMk cId="3459480264" sldId="258"/>
            <ac:spMk id="2" creationId="{E09AF8F4-9D81-7547-A310-22A78B11D5AE}"/>
          </ac:spMkLst>
        </pc:spChg>
        <pc:spChg chg="add mod">
          <ac:chgData name="Monica Prada" userId="a64a3a2f-893e-4952-a47e-641056e62e66" providerId="ADAL" clId="{C8C44A34-3CB0-E744-9F33-78C5E2BDE244}" dt="2020-08-31T22:20:55.544" v="55" actId="207"/>
          <ac:spMkLst>
            <pc:docMk/>
            <pc:sldMk cId="3459480264" sldId="258"/>
            <ac:spMk id="3" creationId="{54740680-F1D1-ED48-A610-17AE20D8B742}"/>
          </ac:spMkLst>
        </pc:spChg>
      </pc:sldChg>
      <pc:sldChg chg="ord setBg">
        <pc:chgData name="Monica Prada" userId="a64a3a2f-893e-4952-a47e-641056e62e66" providerId="ADAL" clId="{C8C44A34-3CB0-E744-9F33-78C5E2BDE244}" dt="2020-08-31T22:17:35.097" v="38"/>
        <pc:sldMkLst>
          <pc:docMk/>
          <pc:sldMk cId="2345421335" sldId="259"/>
        </pc:sldMkLst>
      </pc:sldChg>
      <pc:sldChg chg="add del">
        <pc:chgData name="Monica Prada" userId="a64a3a2f-893e-4952-a47e-641056e62e66" providerId="ADAL" clId="{C8C44A34-3CB0-E744-9F33-78C5E2BDE244}" dt="2020-08-31T22:15:45.511" v="32" actId="2696"/>
        <pc:sldMkLst>
          <pc:docMk/>
          <pc:sldMk cId="3382026869" sldId="260"/>
        </pc:sldMkLst>
      </pc:sldChg>
      <pc:sldChg chg="add del ord setBg">
        <pc:chgData name="Monica Prada" userId="a64a3a2f-893e-4952-a47e-641056e62e66" providerId="ADAL" clId="{C8C44A34-3CB0-E744-9F33-78C5E2BDE244}" dt="2020-08-31T22:15:41.804" v="31" actId="2696"/>
        <pc:sldMkLst>
          <pc:docMk/>
          <pc:sldMk cId="3743301439" sldId="261"/>
        </pc:sldMkLst>
      </pc:sldChg>
      <pc:sldChg chg="addSp modSp add mod">
        <pc:chgData name="Monica Prada" userId="a64a3a2f-893e-4952-a47e-641056e62e66" providerId="ADAL" clId="{C8C44A34-3CB0-E744-9F33-78C5E2BDE244}" dt="2020-08-31T22:21:26.002" v="61" actId="1076"/>
        <pc:sldMkLst>
          <pc:docMk/>
          <pc:sldMk cId="2885857680" sldId="262"/>
        </pc:sldMkLst>
        <pc:spChg chg="add mod">
          <ac:chgData name="Monica Prada" userId="a64a3a2f-893e-4952-a47e-641056e62e66" providerId="ADAL" clId="{C8C44A34-3CB0-E744-9F33-78C5E2BDE244}" dt="2020-08-31T22:21:26.002" v="61" actId="1076"/>
          <ac:spMkLst>
            <pc:docMk/>
            <pc:sldMk cId="2885857680" sldId="262"/>
            <ac:spMk id="2" creationId="{48FF88FA-79AB-DC46-84A6-B82079A8D645}"/>
          </ac:spMkLst>
        </pc:spChg>
      </pc:sldChg>
      <pc:sldChg chg="add del setBg">
        <pc:chgData name="Monica Prada" userId="a64a3a2f-893e-4952-a47e-641056e62e66" providerId="ADAL" clId="{C8C44A34-3CB0-E744-9F33-78C5E2BDE244}" dt="2020-08-31T22:17:24.932" v="36" actId="2696"/>
        <pc:sldMkLst>
          <pc:docMk/>
          <pc:sldMk cId="979730412" sldId="263"/>
        </pc:sldMkLst>
      </pc:sldChg>
      <pc:sldChg chg="add">
        <pc:chgData name="Monica Prada" userId="a64a3a2f-893e-4952-a47e-641056e62e66" providerId="ADAL" clId="{C8C44A34-3CB0-E744-9F33-78C5E2BDE244}" dt="2020-09-01T00:59:32.011" v="70"/>
        <pc:sldMkLst>
          <pc:docMk/>
          <pc:sldMk cId="2888026080" sldId="263"/>
        </pc:sldMkLst>
      </pc:sldChg>
      <pc:sldChg chg="addSp modSp add del ord setBg">
        <pc:chgData name="Monica Prada" userId="a64a3a2f-893e-4952-a47e-641056e62e66" providerId="ADAL" clId="{C8C44A34-3CB0-E744-9F33-78C5E2BDE244}" dt="2020-09-01T00:40:34.143" v="68" actId="2696"/>
        <pc:sldMkLst>
          <pc:docMk/>
          <pc:sldMk cId="3217341855" sldId="264"/>
        </pc:sldMkLst>
        <pc:spChg chg="add mod">
          <ac:chgData name="Monica Prada" userId="a64a3a2f-893e-4952-a47e-641056e62e66" providerId="ADAL" clId="{C8C44A34-3CB0-E744-9F33-78C5E2BDE244}" dt="2020-08-31T22:21:33.409" v="62"/>
          <ac:spMkLst>
            <pc:docMk/>
            <pc:sldMk cId="3217341855" sldId="264"/>
            <ac:spMk id="2" creationId="{3F7DD1C7-B8FE-6C44-801F-03E5A5E45558}"/>
          </ac:spMkLst>
        </pc:spChg>
      </pc:sldChg>
      <pc:sldChg chg="addSp modSp add del ord setBg">
        <pc:chgData name="Monica Prada" userId="a64a3a2f-893e-4952-a47e-641056e62e66" providerId="ADAL" clId="{C8C44A34-3CB0-E744-9F33-78C5E2BDE244}" dt="2020-09-01T00:40:34.146" v="69" actId="2696"/>
        <pc:sldMkLst>
          <pc:docMk/>
          <pc:sldMk cId="1950143289" sldId="265"/>
        </pc:sldMkLst>
        <pc:spChg chg="add mod">
          <ac:chgData name="Monica Prada" userId="a64a3a2f-893e-4952-a47e-641056e62e66" providerId="ADAL" clId="{C8C44A34-3CB0-E744-9F33-78C5E2BDE244}" dt="2020-08-31T22:21:36.191" v="63"/>
          <ac:spMkLst>
            <pc:docMk/>
            <pc:sldMk cId="1950143289" sldId="265"/>
            <ac:spMk id="2" creationId="{3225435E-F530-214B-BA80-7226E1C0403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E8B20-4B1A-434D-AE68-33B90A7AD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241B3-DF82-8D4A-ACB5-5A761239E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40E21A-4D7E-9A4C-8E06-14CA3FB9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DB08DF-F9B5-4E44-8F53-5E211D06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3F4C5-8350-F04F-A7B0-C816D135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402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0796A-BA5E-6E4A-AC8B-3CCB286F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3F493F-070D-6347-84E0-41E9AECD5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2A605-5067-FC4D-AC1E-68AF9667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BB2F67-0CF3-024E-9944-093522600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6E8705-526B-E841-A912-3C81B2F7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303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6FD937-38FD-3946-B088-1EF7DCE95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C60C35-0193-A24A-A835-E94663BCD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450D01-D531-944E-81A8-8B8D9039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84C9F8-1639-2046-B017-6F649DAB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9317C8-63DA-754B-9AC4-CFDC834F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895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F1BCF-EAE8-F940-AF84-4EA6F827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8E6EC2-EEC8-054C-99CA-09AEC7FB1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5015EC-758B-3548-B0D1-BC3364CD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14D39-33EE-6645-9C92-BDB13A43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2DBD0F-D458-A245-8473-EBD61190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64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BFCA8-7D9C-D343-B807-15C1C3FE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7540CE-16DF-CF4C-910D-7321D594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9A6DA0-5686-3645-A249-8084518A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A429DC-6B1A-8949-A182-5ED24B97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D42161-2F84-3847-B1B5-70E6C232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1E887-EFE0-C449-9500-DCEFD8C7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9B1C1B-4412-7B45-82AA-BD2779635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09CCBA-912A-4443-8980-965C56B46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5AB77C-F7DD-5049-A361-8D355EF0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9532F4-CAC2-064A-B315-57AC0EA8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7B2580-0293-0549-AD5D-438B313F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514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D888C-C9D1-C142-A039-DAFF20F1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D1BE02-03FA-1A4D-9DA7-11D40FCB1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16F974-044E-FC4E-8D49-818D2E220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AD19BA-21D3-3743-8BAD-4595ED81A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8C43B9-545E-6A42-A1DD-2BCBBEF4B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FF912BB-C2F0-D547-99D2-74C769FB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3236D0-6090-2B4A-8EDD-D07245EF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554D90-801B-9149-B593-672ADC7D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094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89C41-8EB2-934A-932A-1A428D39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0D56EB-5539-F147-84DC-AA672C8E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9421A-20CF-134A-B1F6-A692F5F0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191983-DABB-474C-89C5-47926D89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402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B1779BC-D3A7-BE42-83CA-266AD10C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94E90B-2AF1-AD43-9AD6-FF89E287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98BBDC-EA2B-B448-9F9D-55E6E23E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770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5808A-2F15-DA4F-A8FC-C54F43A5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5EC645-62D9-BE4D-ACA2-7E140337C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AA8EFB-648E-034E-A5BA-8C2AA9AA0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03C95-DBD3-6542-A573-68FB42D6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3DD389-764A-F542-BDB4-68CBE57E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B4C8F1-09B1-B944-B8EC-9074A609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927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8D198-507D-064B-A7DD-551FC7DF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F83FEB-E9EA-AA48-AE2E-E7F5D3BB9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4DB200-2853-8B49-A061-1025A6EE0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8ACB88-D32E-DA42-9B5C-E52C024D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DE7A2A-EEE0-5F4B-8FEE-418B9B3E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D0300D-1192-464E-93AC-DF365625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789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607536-8134-404F-9426-6DC8379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354068-41EC-794A-AA8A-9B7D96E6F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2E3252-10D5-F041-B97F-0A51444A6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5A9FD-2DC2-BE4B-86FC-5C6016C20381}" type="datetimeFigureOut">
              <a:rPr lang="es-CO" smtClean="0"/>
              <a:t>21/04/22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B6479F-3F94-B343-952C-6004F1AB1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1CD912-E827-5148-9E45-AEA00BE32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52AED-8794-194F-B9B3-05AEC035CD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842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9AF8F4-9D81-7547-A310-22A78B11D5AE}"/>
              </a:ext>
            </a:extLst>
          </p:cNvPr>
          <p:cNvSpPr txBox="1"/>
          <p:nvPr/>
        </p:nvSpPr>
        <p:spPr>
          <a:xfrm>
            <a:off x="81023" y="3195243"/>
            <a:ext cx="70605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Abierta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Flujos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Reproducibles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con Software Libre R</a:t>
            </a:r>
            <a:endParaRPr lang="es-CO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740680-F1D1-ED48-A610-17AE20D8B742}"/>
              </a:ext>
            </a:extLst>
          </p:cNvPr>
          <p:cNvSpPr txBox="1"/>
          <p:nvPr/>
        </p:nvSpPr>
        <p:spPr>
          <a:xfrm>
            <a:off x="667264" y="372074"/>
            <a:ext cx="438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Webinar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4740680-F1D1-ED48-A610-17AE20D8B742}"/>
              </a:ext>
            </a:extLst>
          </p:cNvPr>
          <p:cNvSpPr txBox="1"/>
          <p:nvPr/>
        </p:nvSpPr>
        <p:spPr>
          <a:xfrm>
            <a:off x="3368599" y="6209192"/>
            <a:ext cx="390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Ignacio Sarmiento-Barbieri, PhD</a:t>
            </a:r>
          </a:p>
        </p:txBody>
      </p:sp>
    </p:spTree>
    <p:extLst>
      <p:ext uri="{BB962C8B-B14F-4D97-AF65-F5344CB8AC3E}">
        <p14:creationId xmlns:p14="http://schemas.microsoft.com/office/powerpoint/2010/main" val="345948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Flujos de Trabajo: Estructura Directorio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0A823-7079-9699-2286-D6066580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98" y="1386733"/>
            <a:ext cx="7470835" cy="52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1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Flujos de Trabajo: Software Libre R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04FAE6-8935-38A1-FD33-AF2F1DAAB2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rgbClr val="01BFD7"/>
                </a:solidFill>
              </a:rPr>
              <a:t>R </a:t>
            </a:r>
            <a:r>
              <a:rPr lang="es-ES_tradnl" dirty="0"/>
              <a:t>es un lenguaje gratuito, libre, de código abierto, y orientado a objetos. </a:t>
            </a:r>
          </a:p>
          <a:p>
            <a:r>
              <a:rPr lang="es-ES_tradnl" dirty="0">
                <a:solidFill>
                  <a:srgbClr val="01BFD7"/>
                </a:solidFill>
              </a:rPr>
              <a:t>R</a:t>
            </a:r>
            <a:r>
              <a:rPr lang="es-ES_tradnl" dirty="0"/>
              <a:t> </a:t>
            </a:r>
            <a:r>
              <a:rPr lang="es-ES_tradnl" b="1" dirty="0"/>
              <a:t>no</a:t>
            </a:r>
            <a:r>
              <a:rPr lang="es-ES_tradnl" dirty="0"/>
              <a:t> es un lenguaje de programación como  </a:t>
            </a:r>
            <a:r>
              <a:rPr lang="es-ES_tradnl" dirty="0">
                <a:solidFill>
                  <a:srgbClr val="01BFD7"/>
                </a:solidFill>
              </a:rPr>
              <a:t>C</a:t>
            </a:r>
            <a:r>
              <a:rPr lang="es-ES_tradnl" dirty="0"/>
              <a:t>  o </a:t>
            </a:r>
            <a:r>
              <a:rPr lang="es-ES_tradnl" dirty="0">
                <a:solidFill>
                  <a:srgbClr val="01BFD7"/>
                </a:solidFill>
              </a:rPr>
              <a:t>Java</a:t>
            </a:r>
            <a:r>
              <a:rPr lang="es-ES_tradnl" dirty="0"/>
              <a:t>. </a:t>
            </a:r>
          </a:p>
          <a:p>
            <a:pPr lvl="1"/>
            <a:r>
              <a:rPr lang="es-ES_tradnl" dirty="0"/>
              <a:t>No fue creado para el desarrollo de software, </a:t>
            </a:r>
          </a:p>
          <a:p>
            <a:pPr lvl="1"/>
            <a:r>
              <a:rPr lang="es-ES_tradnl" dirty="0"/>
              <a:t>Fue diseñado por estadísticos como un entorno interactivo para el análisis de datos. </a:t>
            </a:r>
          </a:p>
          <a:p>
            <a:endParaRPr lang="es-ES_tradnl" dirty="0"/>
          </a:p>
          <a:p>
            <a:r>
              <a:rPr lang="es-ES_tradnl" dirty="0" err="1">
                <a:solidFill>
                  <a:srgbClr val="01BFD7"/>
                </a:solidFill>
              </a:rPr>
              <a:t>RStudio</a:t>
            </a:r>
            <a:r>
              <a:rPr lang="es-ES_tradnl" dirty="0">
                <a:solidFill>
                  <a:srgbClr val="01BFD7"/>
                </a:solidFill>
              </a:rPr>
              <a:t> </a:t>
            </a:r>
            <a:r>
              <a:rPr lang="es-ES_tradnl" dirty="0"/>
              <a:t>es un complemento de </a:t>
            </a:r>
            <a:r>
              <a:rPr lang="es-ES_tradnl" dirty="0">
                <a:solidFill>
                  <a:srgbClr val="01BFD7"/>
                </a:solidFill>
              </a:rPr>
              <a:t>R</a:t>
            </a:r>
            <a:r>
              <a:rPr lang="es-ES_tradnl" dirty="0"/>
              <a:t>: </a:t>
            </a:r>
          </a:p>
          <a:p>
            <a:pPr lvl="1"/>
            <a:r>
              <a:rPr lang="es-ES_tradnl" dirty="0"/>
              <a:t>Toma el software R y le agrega una interfaz gráfica muy fácil de usar. </a:t>
            </a:r>
          </a:p>
          <a:p>
            <a:pPr lvl="1"/>
            <a:r>
              <a:rPr lang="es-ES_tradnl" dirty="0"/>
              <a:t>Al mismo tiempo obtiene el beneficio de una mayor funcionalidad y facilidad de uso debido a una interfaz de usuario mejorada.</a:t>
            </a:r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2DA84B69-990E-72F8-C3E3-A74F4E3BF7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21129379">
            <a:off x="1481559" y="1995257"/>
            <a:ext cx="1967696" cy="1533873"/>
          </a:xfrm>
        </p:spPr>
      </p:pic>
      <p:pic>
        <p:nvPicPr>
          <p:cNvPr id="9" name="Picture 8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580CE5-65E5-3935-8779-ECB62C8C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76025">
            <a:off x="1858950" y="4458896"/>
            <a:ext cx="33896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7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Flujos de Trabajo: R y Docs. Dinámicos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 descr="Logo&#10;&#10;Description automatically generated">
            <a:extLst>
              <a:ext uri="{FF2B5EF4-FFF2-40B4-BE49-F238E27FC236}">
                <a16:creationId xmlns:a16="http://schemas.microsoft.com/office/drawing/2014/main" id="{EF77828F-F991-CE61-8A3A-DD1110526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53906" y="2322833"/>
            <a:ext cx="2145099" cy="246220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04FAE6-8935-38A1-FD33-AF2F1DAAB2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_tradnl" dirty="0">
                <a:solidFill>
                  <a:srgbClr val="01BFD7"/>
                </a:solidFill>
              </a:rPr>
              <a:t>R Markdown </a:t>
            </a:r>
            <a:r>
              <a:rPr lang="es-ES_tradnl" dirty="0"/>
              <a:t>genera documentos dinámicos, es decir puede usarlo para:</a:t>
            </a:r>
          </a:p>
          <a:p>
            <a:endParaRPr lang="es-ES_tradnl" dirty="0"/>
          </a:p>
          <a:p>
            <a:pPr lvl="1"/>
            <a:r>
              <a:rPr lang="es-ES_tradnl" dirty="0"/>
              <a:t> Guardar y ejecutar código, </a:t>
            </a:r>
          </a:p>
          <a:p>
            <a:pPr marL="457200" lvl="1" indent="0">
              <a:buNone/>
            </a:pPr>
            <a:endParaRPr lang="es-ES_tradnl" dirty="0"/>
          </a:p>
          <a:p>
            <a:pPr lvl="1"/>
            <a:r>
              <a:rPr lang="es-ES_tradnl" dirty="0"/>
              <a:t> Generar informes de alta calidad que pueden ser compartidos</a:t>
            </a:r>
          </a:p>
          <a:p>
            <a:endParaRPr lang="es-ES_tradnl" dirty="0"/>
          </a:p>
          <a:p>
            <a:r>
              <a:rPr lang="es-ES_tradnl" dirty="0">
                <a:solidFill>
                  <a:srgbClr val="01BFD7"/>
                </a:solidFill>
              </a:rPr>
              <a:t>R Markdown </a:t>
            </a:r>
            <a:r>
              <a:rPr lang="es-ES_tradnl" dirty="0"/>
              <a:t>se diseñó para facilitar la reproducibilidad: </a:t>
            </a:r>
          </a:p>
          <a:p>
            <a:pPr lvl="1"/>
            <a:r>
              <a:rPr lang="es-ES_tradnl" dirty="0"/>
              <a:t>El código como las narraciones se encuentran en el mismo documento </a:t>
            </a:r>
          </a:p>
          <a:p>
            <a:pPr lvl="1"/>
            <a:r>
              <a:rPr lang="es-ES_tradnl" dirty="0"/>
              <a:t>Los resultados se generan automáticamente a partir del código fuente. </a:t>
            </a:r>
          </a:p>
          <a:p>
            <a:pPr lvl="1"/>
            <a:endParaRPr lang="es-ES_tradnl" dirty="0"/>
          </a:p>
          <a:p>
            <a:r>
              <a:rPr lang="es-ES_tradnl" dirty="0">
                <a:solidFill>
                  <a:srgbClr val="01BFD7"/>
                </a:solidFill>
              </a:rPr>
              <a:t>R Markdown </a:t>
            </a:r>
            <a:r>
              <a:rPr lang="es-ES_tradnl" dirty="0"/>
              <a:t>admite docenas de formatos de salida estáticos y dinámicos/interactivos.</a:t>
            </a:r>
          </a:p>
        </p:txBody>
      </p:sp>
    </p:spTree>
    <p:extLst>
      <p:ext uri="{BB962C8B-B14F-4D97-AF65-F5344CB8AC3E}">
        <p14:creationId xmlns:p14="http://schemas.microsoft.com/office/powerpoint/2010/main" val="426288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9B8E0A-5DB0-BE82-0AC0-251E6038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77" y="2009184"/>
            <a:ext cx="6754204" cy="413645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36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Flujos de Trabajo: </a:t>
            </a:r>
            <a:r>
              <a:rPr lang="es-ES_tradnl" dirty="0" err="1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</a:t>
            </a:r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Dinámicos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1205E-9C0B-2A90-64C7-E9310B73A10B}"/>
              </a:ext>
            </a:extLst>
          </p:cNvPr>
          <p:cNvSpPr txBox="1"/>
          <p:nvPr/>
        </p:nvSpPr>
        <p:spPr>
          <a:xfrm>
            <a:off x="1145894" y="6018835"/>
            <a:ext cx="1804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1BFD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Imagen de Allison Horst</a:t>
            </a:r>
          </a:p>
        </p:txBody>
      </p:sp>
    </p:spTree>
    <p:extLst>
      <p:ext uri="{BB962C8B-B14F-4D97-AF65-F5344CB8AC3E}">
        <p14:creationId xmlns:p14="http://schemas.microsoft.com/office/powerpoint/2010/main" val="2764550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36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Manos a la Obra: </a:t>
            </a:r>
            <a:b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Reproduciendo </a:t>
            </a:r>
            <a:r>
              <a:rPr lang="es-ES_tradnl" dirty="0" err="1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Durlauf</a:t>
            </a:r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Johnson (1995)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9B6219-2DF2-ADD3-2DEF-9840BCC5F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06" y="2260519"/>
            <a:ext cx="6246233" cy="40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1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Manos a la Obra: </a:t>
            </a:r>
            <a:b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Reproduciendo </a:t>
            </a:r>
            <a:r>
              <a:rPr lang="es-ES_tradnl" dirty="0" err="1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Durlauf</a:t>
            </a:r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Johnson (1995)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5C236-5334-D3EE-0E89-6C8F1B32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Parte del objetivo es estudiar diferencia y convergencia de crecimiento en los países.</a:t>
            </a:r>
          </a:p>
          <a:p>
            <a:endParaRPr lang="es-ES_tradnl" dirty="0"/>
          </a:p>
          <a:p>
            <a:r>
              <a:rPr lang="es-ES_tradnl" dirty="0"/>
              <a:t>Parten del modelo de crecimiento de Solow (1946)</a:t>
            </a:r>
          </a:p>
          <a:p>
            <a:endParaRPr lang="es-ES_tradnl" dirty="0"/>
          </a:p>
          <a:p>
            <a:r>
              <a:rPr lang="es-ES_tradnl" dirty="0"/>
              <a:t>Una de las implicancias del modelo es que si los países son similares el pobre crece a una tasa mayor que el país más rico.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1337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Manos a la Obra: </a:t>
            </a:r>
            <a:b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Reproduciendo </a:t>
            </a:r>
            <a:r>
              <a:rPr lang="es-ES_tradnl" dirty="0" err="1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Durlauf</a:t>
            </a:r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Johnson (1995)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F7D5CD-BC80-BEFA-9D75-520AABA0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Una de las implicancias del modelo es que si los países son similares el pobre crece a una tasa mayor que el país más rico.</a:t>
                </a:r>
              </a:p>
              <a:p>
                <a:endParaRPr lang="es-ES_tradnl" dirty="0"/>
              </a:p>
              <a:p>
                <a:r>
                  <a:rPr lang="es-ES_tradnl" dirty="0"/>
                  <a:t>Este modelo sugiere entonces correr la regresión</a:t>
                </a:r>
              </a:p>
              <a:p>
                <a:endParaRPr lang="es-ES_trad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/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es </a:t>
                </a:r>
                <a:r>
                  <a:rPr lang="es-ES_tradnl" dirty="0"/>
                  <a:t>negativo entonces hay convergencia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EF7D5CD-BC80-BEFA-9D75-520AABA0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36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36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Manos a la Obra!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614D7-3555-D424-D251-C9D2EAA93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56" y="2193041"/>
            <a:ext cx="7905187" cy="39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421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21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Crisis de Reproducibilidad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4ADAB-7659-0F79-2D59-D0A34E910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3"/>
          <a:stretch/>
        </p:blipFill>
        <p:spPr>
          <a:xfrm>
            <a:off x="984250" y="1781136"/>
            <a:ext cx="10515600" cy="44069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89193-290C-2E00-CF4C-FA6A3B0C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_tradnl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_trad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7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02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FF76C5-2CA8-8107-D378-6E055F4699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566971"/>
              </p:ext>
            </p:extLst>
          </p:nvPr>
        </p:nvGraphicFramePr>
        <p:xfrm>
          <a:off x="947677" y="2207965"/>
          <a:ext cx="10296646" cy="351620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98540">
                  <a:extLst>
                    <a:ext uri="{9D8B030D-6E8A-4147-A177-3AD203B41FA5}">
                      <a16:colId xmlns:a16="http://schemas.microsoft.com/office/drawing/2014/main" val="2704010220"/>
                    </a:ext>
                  </a:extLst>
                </a:gridCol>
                <a:gridCol w="1307939">
                  <a:extLst>
                    <a:ext uri="{9D8B030D-6E8A-4147-A177-3AD203B41FA5}">
                      <a16:colId xmlns:a16="http://schemas.microsoft.com/office/drawing/2014/main" val="2603842705"/>
                    </a:ext>
                  </a:extLst>
                </a:gridCol>
                <a:gridCol w="1651321">
                  <a:extLst>
                    <a:ext uri="{9D8B030D-6E8A-4147-A177-3AD203B41FA5}">
                      <a16:colId xmlns:a16="http://schemas.microsoft.com/office/drawing/2014/main" val="36928540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0791235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28586591"/>
                    </a:ext>
                  </a:extLst>
                </a:gridCol>
                <a:gridCol w="1533646">
                  <a:extLst>
                    <a:ext uri="{9D8B030D-6E8A-4147-A177-3AD203B41FA5}">
                      <a16:colId xmlns:a16="http://schemas.microsoft.com/office/drawing/2014/main" val="1374388399"/>
                    </a:ext>
                  </a:extLst>
                </a:gridCol>
              </a:tblGrid>
              <a:tr h="778427">
                <a:tc>
                  <a:txBody>
                    <a:bodyPr/>
                    <a:lstStyle/>
                    <a:p>
                      <a:pPr algn="ctr" fontAlgn="b"/>
                      <a:endParaRPr lang="es-ES_tradnl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400" b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Número de Artículos (solicitados)                                         </a:t>
                      </a:r>
                      <a:endParaRPr lang="es-ES_tradnl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400" b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Intentos de Reproducciones</a:t>
                      </a:r>
                      <a:endParaRPr lang="es-ES_tradnl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400" b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Reproducciones Exitosas</a:t>
                      </a:r>
                      <a:endParaRPr lang="es-ES_tradnl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400" b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Tasa de Reproducción / Intentos</a:t>
                      </a:r>
                      <a:endParaRPr lang="es-ES_tradnl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400" b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Tasa de Reproducción / Artículos</a:t>
                      </a:r>
                      <a:endParaRPr lang="es-ES_tradnl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666661"/>
                  </a:ext>
                </a:extLst>
              </a:tr>
              <a:tr h="400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Dewald et al. (1986a)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15042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Dewald et al. (1986b)        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66.70%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77576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McCullough et al. (2006)                                             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22.60%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995378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Chang &amp; Li (2017)                                                 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96530"/>
                  </a:ext>
                </a:extLst>
              </a:tr>
              <a:tr h="4303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Vilhuber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(American Economic Journal: Applied Economics 2009-2013)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48.90%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99445"/>
                  </a:ext>
                </a:extLst>
              </a:tr>
              <a:tr h="512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Camerer et al. (2016)                                             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n.a.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61.10%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n.a.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FD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6866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3A51835-22A0-C1A9-C8BE-0D315267D852}"/>
              </a:ext>
            </a:extLst>
          </p:cNvPr>
          <p:cNvSpPr txBox="1"/>
          <p:nvPr/>
        </p:nvSpPr>
        <p:spPr>
          <a:xfrm>
            <a:off x="1145894" y="6018835"/>
            <a:ext cx="17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Vilhuber</a:t>
            </a:r>
            <a:r>
              <a:rPr lang="en-US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(2020)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3914BF5-F57D-AD05-A5B6-ED8E097B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Crisis de Reproducibilidad </a:t>
            </a:r>
          </a:p>
        </p:txBody>
      </p:sp>
    </p:spTree>
    <p:extLst>
      <p:ext uri="{BB962C8B-B14F-4D97-AF65-F5344CB8AC3E}">
        <p14:creationId xmlns:p14="http://schemas.microsoft.com/office/powerpoint/2010/main" val="203065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Reproducibilidad vs Replicabilidad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39E599-6227-8812-DBB3-C0BC8CC0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61" y="1805652"/>
            <a:ext cx="10536358" cy="3769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1205E-9C0B-2A90-64C7-E9310B73A10B}"/>
              </a:ext>
            </a:extLst>
          </p:cNvPr>
          <p:cNvSpPr txBox="1"/>
          <p:nvPr/>
        </p:nvSpPr>
        <p:spPr>
          <a:xfrm>
            <a:off x="1145894" y="6018835"/>
            <a:ext cx="3989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Imagen: The Turing Way Community, &amp; </a:t>
            </a:r>
            <a:r>
              <a:rPr lang="en-US" sz="1200" dirty="0" err="1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Scriberia</a:t>
            </a:r>
            <a:r>
              <a:rPr lang="en-US" sz="1200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92143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Desafío: Código y Datos Disponibles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35382-FCD6-FBA3-F284-9BAACCFAA42C}"/>
              </a:ext>
            </a:extLst>
          </p:cNvPr>
          <p:cNvSpPr txBox="1"/>
          <p:nvPr/>
        </p:nvSpPr>
        <p:spPr>
          <a:xfrm>
            <a:off x="1145894" y="6018835"/>
            <a:ext cx="24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dirty="0">
                <a:ln>
                  <a:noFill/>
                </a:ln>
                <a:solidFill>
                  <a:srgbClr val="01BFD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Definición adaptada de la OECD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CBB415-F11E-B16A-10CB-E1D142EA16A2}"/>
              </a:ext>
            </a:extLst>
          </p:cNvPr>
          <p:cNvSpPr/>
          <p:nvPr/>
        </p:nvSpPr>
        <p:spPr>
          <a:xfrm>
            <a:off x="678180" y="1485900"/>
            <a:ext cx="10675621" cy="4282440"/>
          </a:xfrm>
          <a:prstGeom prst="roundRect">
            <a:avLst/>
          </a:prstGeom>
          <a:solidFill>
            <a:srgbClr val="01BFD7"/>
          </a:solidFill>
          <a:ln>
            <a:solidFill>
              <a:srgbClr val="01BF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A3FED0F-77A7-8458-6C41-A0D2F127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19" y="1690688"/>
            <a:ext cx="10285072" cy="3681412"/>
          </a:xfrm>
          <a:solidFill>
            <a:srgbClr val="01BFD7"/>
          </a:solidFill>
          <a:ln>
            <a:noFill/>
          </a:ln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s-ES_tradnl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 ciencia abierta implica :</a:t>
            </a:r>
          </a:p>
          <a:p>
            <a:pPr marL="457200" lvl="1" indent="0" algn="ctr">
              <a:lnSpc>
                <a:spcPct val="170000"/>
              </a:lnSpc>
              <a:buNone/>
            </a:pPr>
            <a:r>
              <a:rPr lang="es-ES_tradnl" sz="1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Promover el acceso sin trabas a artículos científicos, el acceso a datos de investigación pública y la investigación colaborativa habilitada por herramientas tecnológicas. </a:t>
            </a:r>
          </a:p>
          <a:p>
            <a:pPr marL="457200" lvl="1" indent="0" algn="ctr">
              <a:lnSpc>
                <a:spcPct val="170000"/>
              </a:lnSpc>
              <a:buNone/>
            </a:pPr>
            <a:endParaRPr lang="es-ES_tradnl" sz="1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s-ES_tradnl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Ampliar el acceso a las publicaciones y los datos científicos está en el corazón de la ciencia abierta, de modo que los resultados de la investigación estén en manos de la mayor cantidad posible y los beneficios potenciales se distribuyan lo más ampliamente posible.</a:t>
            </a:r>
            <a:endParaRPr lang="es-ES_trad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8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Flujos de Trabajo: </a:t>
            </a:r>
            <a:r>
              <a:rPr lang="es-ES_tradnl" dirty="0" err="1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1205E-9C0B-2A90-64C7-E9310B73A10B}"/>
              </a:ext>
            </a:extLst>
          </p:cNvPr>
          <p:cNvSpPr txBox="1"/>
          <p:nvPr/>
        </p:nvSpPr>
        <p:spPr>
          <a:xfrm>
            <a:off x="1145894" y="6018835"/>
            <a:ext cx="3989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1BFD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Imagen: The Turing Way Community,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1BFD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Scriberia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1BFD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(2020)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DC280-1217-31FC-9B09-D7FAE12F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248" y="1690688"/>
            <a:ext cx="5900013" cy="41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9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Flujos de Trabajo: Control de Versión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89193-290C-2E00-CF4C-FA6A3B0C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Reproducibilidad, entonces, quiere decir que los resultados se mantienen idénticos si los códigos o los datos no han cambiado</a:t>
            </a:r>
          </a:p>
          <a:p>
            <a:endParaRPr lang="es-ES_trad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Sin embargo, no es trivial saber si algo ha cambiado en el tiempo</a:t>
            </a:r>
          </a:p>
          <a:p>
            <a:endParaRPr lang="es-ES_tradn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2400" b="1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 te permite hacer ambas cosas: saber si algo cambió y volver en el tiempo</a:t>
            </a:r>
          </a:p>
        </p:txBody>
      </p:sp>
    </p:spTree>
    <p:extLst>
      <p:ext uri="{BB962C8B-B14F-4D97-AF65-F5344CB8AC3E}">
        <p14:creationId xmlns:p14="http://schemas.microsoft.com/office/powerpoint/2010/main" val="2268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Flujos de Trabajo: Control de Versión</a:t>
            </a:r>
          </a:p>
        </p:txBody>
      </p:sp>
      <p:pic>
        <p:nvPicPr>
          <p:cNvPr id="7" name="Content Placeholder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0E1032F-232A-0ECA-603E-219734B48E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46887" y="1423503"/>
            <a:ext cx="3929448" cy="523926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9983F-8945-19CF-7ACB-15A1D86803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Podemos pensar en </a:t>
            </a:r>
            <a:r>
              <a:rPr lang="es-ES_tradnl" sz="2000" b="1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como la mezcla óptima entre Dropbox y la función “seguimiento de cambios” de MS Word</a:t>
            </a:r>
          </a:p>
          <a:p>
            <a:pPr marL="0" indent="0">
              <a:buNone/>
            </a:pPr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Es importante resaltar que </a:t>
            </a:r>
            <a:r>
              <a:rPr lang="es-ES_tradnl" sz="2000" b="1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_tradnl" sz="2000" b="1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GitHub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 no son lo mismo: </a:t>
            </a:r>
          </a:p>
          <a:p>
            <a:pPr lvl="1"/>
            <a:r>
              <a:rPr lang="es-ES_tradnl" sz="1600" b="1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 es el sistema de control de versión, </a:t>
            </a:r>
          </a:p>
          <a:p>
            <a:pPr lvl="1"/>
            <a:r>
              <a:rPr lang="es-ES_tradnl" sz="1600" b="1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es una compañía que permite el alojamiento en línea de </a:t>
            </a:r>
            <a:r>
              <a:rPr lang="es-ES_tradnl" sz="1600" b="1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es-ES_tradn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5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EE319-7ED5-ECF5-7E00-8520888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1BF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Flujos de Trabajo: Estructura Directorio</a:t>
            </a:r>
            <a:endParaRPr lang="en-US" dirty="0">
              <a:solidFill>
                <a:srgbClr val="01BF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21636-4F81-E383-B525-CD7F1FB9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68" y="1420758"/>
            <a:ext cx="9147629" cy="4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39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7B8EA6CF97654D9CCFA5E938C35359" ma:contentTypeVersion="10" ma:contentTypeDescription="Crear nuevo documento." ma:contentTypeScope="" ma:versionID="1206ad15bf9bf8dc6574a8be54d3efde">
  <xsd:schema xmlns:xsd="http://www.w3.org/2001/XMLSchema" xmlns:xs="http://www.w3.org/2001/XMLSchema" xmlns:p="http://schemas.microsoft.com/office/2006/metadata/properties" xmlns:ns2="ab179552-5c1f-4d8f-ba95-3a23d6d84313" targetNamespace="http://schemas.microsoft.com/office/2006/metadata/properties" ma:root="true" ma:fieldsID="8a927a5e916ba115018c036e91c0ed69" ns2:_="">
    <xsd:import namespace="ab179552-5c1f-4d8f-ba95-3a23d6d843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79552-5c1f-4d8f-ba95-3a23d6d843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308E22-9606-4DFD-8FE8-312760B9E4F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A14BE6-F9A1-4CE3-9D6F-82175CE35D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79552-5c1f-4d8f-ba95-3a23d6d843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786A9E-7B71-4D99-9212-707E599D63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744</Words>
  <Application>Microsoft Macintosh PowerPoint</Application>
  <PresentationFormat>Widescreen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de Office</vt:lpstr>
      <vt:lpstr>PowerPoint Presentation</vt:lpstr>
      <vt:lpstr>La Crisis de Reproducibilidad </vt:lpstr>
      <vt:lpstr>La Crisis de Reproducibilidad </vt:lpstr>
      <vt:lpstr>Reproducibilidad vs Replicabilidad</vt:lpstr>
      <vt:lpstr>Desafío: Código y Datos Disponibles</vt:lpstr>
      <vt:lpstr>Flujos de Trabajo: Overview</vt:lpstr>
      <vt:lpstr>Flujos de Trabajo: Control de Versión</vt:lpstr>
      <vt:lpstr>Flujos de Trabajo: Control de Versión</vt:lpstr>
      <vt:lpstr>Flujos de Trabajo: Estructura Directorio</vt:lpstr>
      <vt:lpstr>Flujos de Trabajo: Estructura Directorio</vt:lpstr>
      <vt:lpstr>Flujos de Trabajo: Software Libre R</vt:lpstr>
      <vt:lpstr>Flujos de Trabajo: R y Docs. Dinámicos</vt:lpstr>
      <vt:lpstr>Flujos de Trabajo: Docs Dinámicos</vt:lpstr>
      <vt:lpstr>Manos a la Obra:  Reproduciendo Durlauf and Johnson (1995)</vt:lpstr>
      <vt:lpstr>Manos a la Obra:  Reproduciendo Durlauf and Johnson (1995)</vt:lpstr>
      <vt:lpstr>Manos a la Obra:  Reproduciendo Durlauf and Johnson (1995)</vt:lpstr>
      <vt:lpstr>Manos a la Obra!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Monica Prada</dc:creator>
  <cp:lastModifiedBy>Ignacio Martin Sarmiento Barbieri</cp:lastModifiedBy>
  <cp:revision>36</cp:revision>
  <dcterms:created xsi:type="dcterms:W3CDTF">2020-08-20T14:11:47Z</dcterms:created>
  <dcterms:modified xsi:type="dcterms:W3CDTF">2022-04-21T22:56:15Z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0x0101009E7B8EA6CF97654D9CCFA5E938C35359</vt:lpwstr>
  </property>
</Properties>
</file>